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9" r:id="rId3"/>
    <p:sldId id="330" r:id="rId4"/>
    <p:sldId id="331" r:id="rId5"/>
    <p:sldId id="344" r:id="rId6"/>
    <p:sldId id="345" r:id="rId7"/>
    <p:sldId id="332" r:id="rId8"/>
    <p:sldId id="333" r:id="rId9"/>
    <p:sldId id="334" r:id="rId10"/>
    <p:sldId id="335" r:id="rId11"/>
    <p:sldId id="346" r:id="rId12"/>
    <p:sldId id="347" r:id="rId13"/>
    <p:sldId id="382" r:id="rId14"/>
    <p:sldId id="348" r:id="rId15"/>
    <p:sldId id="373" r:id="rId16"/>
    <p:sldId id="349" r:id="rId17"/>
    <p:sldId id="350" r:id="rId18"/>
    <p:sldId id="351" r:id="rId19"/>
    <p:sldId id="352" r:id="rId20"/>
    <p:sldId id="353" r:id="rId21"/>
    <p:sldId id="374" r:id="rId22"/>
    <p:sldId id="354" r:id="rId23"/>
    <p:sldId id="375" r:id="rId24"/>
    <p:sldId id="355" r:id="rId25"/>
    <p:sldId id="376" r:id="rId26"/>
    <p:sldId id="377" r:id="rId27"/>
    <p:sldId id="378" r:id="rId28"/>
    <p:sldId id="379" r:id="rId29"/>
    <p:sldId id="380" r:id="rId30"/>
    <p:sldId id="357" r:id="rId31"/>
    <p:sldId id="370" r:id="rId32"/>
    <p:sldId id="384" r:id="rId33"/>
    <p:sldId id="371" r:id="rId34"/>
    <p:sldId id="356" r:id="rId35"/>
    <p:sldId id="383" r:id="rId36"/>
    <p:sldId id="358" r:id="rId37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5" autoAdjust="0"/>
    <p:restoredTop sz="94660"/>
  </p:normalViewPr>
  <p:slideViewPr>
    <p:cSldViewPr>
      <p:cViewPr>
        <p:scale>
          <a:sx n="73" d="100"/>
          <a:sy n="73" d="100"/>
        </p:scale>
        <p:origin x="-1278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65A7C0-3CB1-4206-9EFB-9A246A07D4F3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8941DAA-9357-4F9F-BECC-6702229A17E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938357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2D5A7-E348-47F5-AA8D-85A0C97A3E0A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52083-ABC3-48CD-9275-C9D293D3AEF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763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4C041-7DFB-4FBB-933E-68FAF7597746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1697C-B2C7-4E39-BEFA-1B899A283BF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9147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B76B4-62B8-4332-A650-028A1F6CA98C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B2CA26-863D-4E49-9F28-58B24AB06EF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459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AD15B-BF56-476F-AE9A-0E966562BDA8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D2BC4-3704-48F7-A530-6A9B489AD32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815635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C7EDB-4CCA-4602-B0D2-9BCD08181105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66F94-4AAE-477E-B8DF-5D4E72D4CD6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3296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0882B-85C9-4777-B248-D9C586E104FC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A5B6F-692C-44B5-ADCC-422C079B6D3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4071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5D36D-4517-40D9-B37A-7028CDE626EE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7AC1A-A9C1-4EB4-8605-351AA5A519B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05266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D4F26-DB4F-427C-B9BB-7FA56B9B9D93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F9F03-90CF-41AB-BE01-68BEC046AE4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6448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3371B-8E4C-42C5-A4EE-07264930284B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D59C-3C34-4993-A15F-B7C8694756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44647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AB335-4AF0-4D37-A3CA-FF1BE911BC27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5C1A-74CC-4B17-8EF2-ED61DBCD81A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52306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DBC0E-CB57-4EEC-9959-0EC44ADA88B3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3BAF-9BE9-4F33-A0B9-B0FD3194629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4816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A2F66-582A-4EDA-AB40-73A60B0A1A38}" type="datetimeFigureOut">
              <a:rPr lang="pt-BR"/>
              <a:pPr>
                <a:defRPr/>
              </a:pPr>
              <a:t>26/04/2017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D928A-C1D3-41C7-89B4-7A1BF5941E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7.gif"/><Relationship Id="rId7" Type="http://schemas.openxmlformats.org/officeDocument/2006/relationships/image" Target="../media/image21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gif"/><Relationship Id="rId9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gif"/><Relationship Id="rId3" Type="http://schemas.openxmlformats.org/officeDocument/2006/relationships/image" Target="../media/image25.gif"/><Relationship Id="rId7" Type="http://schemas.openxmlformats.org/officeDocument/2006/relationships/hyperlink" Target="http://www.gifs.net/image/Food_and_Drinks/Main_Dishes/Hot_and_spicy/8759" TargetMode="External"/><Relationship Id="rId12" Type="http://schemas.openxmlformats.org/officeDocument/2006/relationships/image" Target="../media/image32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gif"/><Relationship Id="rId11" Type="http://schemas.openxmlformats.org/officeDocument/2006/relationships/image" Target="../media/image31.gif"/><Relationship Id="rId5" Type="http://schemas.openxmlformats.org/officeDocument/2006/relationships/hyperlink" Target="http://www.animatedgif.net/food/walace_e0.gif" TargetMode="External"/><Relationship Id="rId10" Type="http://schemas.openxmlformats.org/officeDocument/2006/relationships/image" Target="../media/image30.gif"/><Relationship Id="rId4" Type="http://schemas.openxmlformats.org/officeDocument/2006/relationships/image" Target="../media/image26.gif"/><Relationship Id="rId9" Type="http://schemas.openxmlformats.org/officeDocument/2006/relationships/image" Target="../media/image29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gif"/><Relationship Id="rId7" Type="http://schemas.openxmlformats.org/officeDocument/2006/relationships/image" Target="../media/image43.png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78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leopoldinasa@hotmail.com" TargetMode="External"/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m 3" descr="idoso-sombread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2413" y="692696"/>
            <a:ext cx="5857875" cy="425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600" y="3904530"/>
            <a:ext cx="6912768" cy="10366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arte de viver </a:t>
            </a: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bem: Saúde e Nutrição no envelhecimento.....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188" y="5421313"/>
            <a:ext cx="8281987" cy="1031875"/>
          </a:xfrm>
        </p:spPr>
        <p:txBody>
          <a:bodyPr rtlCol="0">
            <a:normAutofit/>
          </a:bodyPr>
          <a:lstStyle/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chemeClr val="tx1"/>
                </a:solidFill>
                <a:latin typeface="Monotype Corsiva" pitchFamily="66" charset="0"/>
              </a:rPr>
              <a:t>Leopoldina Augusta Souza </a:t>
            </a:r>
            <a:r>
              <a:rPr lang="pt-BR" sz="1400" dirty="0" err="1" smtClean="0">
                <a:solidFill>
                  <a:schemeClr val="tx1"/>
                </a:solidFill>
                <a:latin typeface="Monotype Corsiva" pitchFamily="66" charset="0"/>
              </a:rPr>
              <a:t>Sequeira-de-Andrade</a:t>
            </a:r>
            <a:endParaRPr lang="pt-BR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chemeClr val="tx1"/>
                </a:solidFill>
                <a:latin typeface="Monotype Corsiva" pitchFamily="66" charset="0"/>
              </a:rPr>
              <a:t>Prof. Adjunto do Curso de Nutrição-UFPE</a:t>
            </a: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chemeClr val="tx1"/>
                </a:solidFill>
                <a:latin typeface="Monotype Corsiva" pitchFamily="66" charset="0"/>
              </a:rPr>
              <a:t>Conselheira do </a:t>
            </a:r>
            <a:r>
              <a:rPr lang="pt-BR" sz="1400" dirty="0" err="1" smtClean="0">
                <a:solidFill>
                  <a:schemeClr val="tx1"/>
                </a:solidFill>
                <a:latin typeface="Monotype Corsiva" pitchFamily="66" charset="0"/>
              </a:rPr>
              <a:t>Cedip-PE</a:t>
            </a:r>
            <a:endParaRPr lang="pt-BR" sz="1400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algn="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1400" dirty="0" smtClean="0">
                <a:solidFill>
                  <a:schemeClr val="tx1"/>
                </a:solidFill>
                <a:latin typeface="Monotype Corsiva" pitchFamily="66" charset="0"/>
              </a:rPr>
              <a:t>Abril - 2017</a:t>
            </a:r>
            <a:endParaRPr lang="pt-BR" sz="1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979710" y="551977"/>
            <a:ext cx="64087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latin typeface="Algerian" pitchFamily="82" charset="0"/>
              </a:rPr>
              <a:t>Centro de Formação e Lazer do </a:t>
            </a:r>
            <a:r>
              <a:rPr lang="pt-BR" dirty="0" err="1" smtClean="0">
                <a:latin typeface="Algerian" pitchFamily="82" charset="0"/>
              </a:rPr>
              <a:t>Sindsprev</a:t>
            </a:r>
            <a:r>
              <a:rPr lang="pt-BR" dirty="0" smtClean="0">
                <a:latin typeface="Algerian" pitchFamily="82" charset="0"/>
              </a:rPr>
              <a:t> / PE   </a:t>
            </a:r>
            <a:endParaRPr lang="pt-BR" dirty="0">
              <a:latin typeface="Algerian" pitchFamily="82" charset="0"/>
            </a:endParaRPr>
          </a:p>
        </p:txBody>
      </p:sp>
      <p:pic>
        <p:nvPicPr>
          <p:cNvPr id="37890" name="Picture 2" descr="http://www.sindsprev.org.br/_img/spac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1728191" cy="771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467544" y="98072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rgbClr val="C00000"/>
                </a:solidFill>
                <a:latin typeface="Algerian" pitchFamily="82" charset="0"/>
              </a:rPr>
              <a:t>I Encontro dos Aposentados do </a:t>
            </a:r>
            <a:r>
              <a:rPr lang="pt-BR" sz="2800" dirty="0" err="1" smtClean="0">
                <a:solidFill>
                  <a:srgbClr val="C00000"/>
                </a:solidFill>
                <a:latin typeface="Algerian" pitchFamily="82" charset="0"/>
              </a:rPr>
              <a:t>SinDsprev</a:t>
            </a:r>
            <a:r>
              <a:rPr lang="pt-BR" sz="2800" dirty="0" smtClean="0">
                <a:solidFill>
                  <a:srgbClr val="C00000"/>
                </a:solidFill>
                <a:latin typeface="Algerian" pitchFamily="82" charset="0"/>
              </a:rPr>
              <a:t> </a:t>
            </a:r>
            <a:r>
              <a:rPr lang="pt-BR" sz="2800" dirty="0" smtClean="0">
                <a:solidFill>
                  <a:srgbClr val="C00000"/>
                </a:solidFill>
                <a:latin typeface="Algerian" pitchFamily="82" charset="0"/>
              </a:rPr>
              <a:t>- PE</a:t>
            </a:r>
            <a:endParaRPr lang="pt-BR" sz="2800" dirty="0">
              <a:solidFill>
                <a:srgbClr val="C0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title"/>
          </p:nvPr>
        </p:nvSpPr>
        <p:spPr>
          <a:xfrm>
            <a:off x="385763" y="115888"/>
            <a:ext cx="8434387" cy="1143000"/>
          </a:xfrm>
        </p:spPr>
        <p:txBody>
          <a:bodyPr/>
          <a:lstStyle/>
          <a:p>
            <a:r>
              <a:rPr lang="pt-BR" sz="3600" smtClean="0">
                <a:solidFill>
                  <a:srgbClr val="C00000"/>
                </a:solidFill>
                <a:latin typeface="Algerian" pitchFamily="82" charset="0"/>
              </a:rPr>
              <a:t>Nova ideologia – a terceira idade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Características</a:t>
            </a:r>
            <a:r>
              <a:rPr lang="pt-BR" dirty="0" smtClean="0"/>
              <a:t>: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Atividade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Participação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Responsabilidade pessoal de saber envelhecer bem</a:t>
            </a:r>
            <a:endParaRPr lang="pt-BR" dirty="0"/>
          </a:p>
        </p:txBody>
      </p:sp>
      <p:pic>
        <p:nvPicPr>
          <p:cNvPr id="12292" name="Picture 4" descr="http://i31.tinypic.com/34pi2id.jpg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16832"/>
            <a:ext cx="266382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423317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Do ponto de vista físico o que é que podemos fazer?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“</a:t>
            </a:r>
            <a:r>
              <a:rPr lang="pt-PT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somos o que comemos</a:t>
            </a:r>
            <a:r>
              <a:rPr lang="pt-PT" dirty="0" smtClean="0"/>
              <a:t>”, por isso </a:t>
            </a:r>
            <a:r>
              <a:rPr lang="pt-PT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cuidado com a alimentação</a:t>
            </a:r>
            <a:r>
              <a:rPr lang="pt-PT" u="sng" dirty="0" smtClean="0"/>
              <a:t> </a:t>
            </a: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u="sng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                           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14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						</a:t>
            </a:r>
            <a:endParaRPr lang="pt-PT" u="sng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u="sng" dirty="0" smtClean="0"/>
              <a:t>                                       </a:t>
            </a:r>
            <a:r>
              <a:rPr lang="pt-PT" sz="1400" u="sng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3316" name="Picture 7" descr="03-cherry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3861048"/>
            <a:ext cx="381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3" descr="Carrot_jumps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005064"/>
            <a:ext cx="4857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5" descr="01_chicke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185195">
            <a:off x="6156176" y="3429000"/>
            <a:ext cx="23145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03-jumpb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501008"/>
            <a:ext cx="381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1" descr="fruit2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725144"/>
            <a:ext cx="1143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6" descr="cabbage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8" descr="03-grapes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77152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14" descr="Corn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8572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836613"/>
            <a:ext cx="8229600" cy="4525962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Não comer ou beber em excesso, controlando o peso e o sedentarismo.... 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COMO</a:t>
            </a:r>
            <a:r>
              <a:rPr lang="pt-PT" sz="4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/>
              <a:t>                                           </a:t>
            </a:r>
          </a:p>
        </p:txBody>
      </p:sp>
      <p:sp>
        <p:nvSpPr>
          <p:cNvPr id="14339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sp>
        <p:nvSpPr>
          <p:cNvPr id="14340" name="Marcador de Posição de Conteúdo 2"/>
          <p:cNvSpPr txBox="1">
            <a:spLocks/>
          </p:cNvSpPr>
          <p:nvPr/>
        </p:nvSpPr>
        <p:spPr bwMode="auto">
          <a:xfrm>
            <a:off x="428625" y="2843213"/>
            <a:ext cx="82296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Wingdings" pitchFamily="2" charset="2"/>
              <a:buChar char="§"/>
            </a:pPr>
            <a:r>
              <a:rPr lang="pt-PT" sz="3200" dirty="0"/>
              <a:t> Evitando ou só comendo em dias de festa                                            </a:t>
            </a:r>
          </a:p>
        </p:txBody>
      </p:sp>
      <p:pic>
        <p:nvPicPr>
          <p:cNvPr id="14341" name="Picture 18" descr="14431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133350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0" descr="1444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212976"/>
            <a:ext cx="176212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9" descr="1443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501008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animated 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501008"/>
            <a:ext cx="150495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8" descr="Hot and spicy - Click image to download.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01008"/>
            <a:ext cx="1228725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http://www.freefever.com/animatedgifs/animated/coffee.gif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556792"/>
            <a:ext cx="97155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2" descr="http://www.freefever.com/animatedgifs/animated/food5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60848"/>
            <a:ext cx="8572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14" descr="http://www.freefever.com/animatedgifs/animated/foods5.gif"/>
          <p:cNvPicPr>
            <a:picLocks noChangeAspect="1" noChangeArrowheads="1" noCrop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41168"/>
            <a:ext cx="1654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16" descr="http://www.freefever.com/animatedgifs/animated/foods22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357438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10425" y="7937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528" y="44624"/>
            <a:ext cx="7488832" cy="1143000"/>
          </a:xfrm>
        </p:spPr>
        <p:txBody>
          <a:bodyPr/>
          <a:lstStyle/>
          <a:p>
            <a:r>
              <a:rPr lang="pt-B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ALIMENTAÇÃO SAUDÁVEL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268761"/>
            <a:ext cx="6984776" cy="2808312"/>
          </a:xfrm>
        </p:spPr>
        <p:txBody>
          <a:bodyPr/>
          <a:lstStyle/>
          <a:p>
            <a:pPr marL="0" indent="0">
              <a:buFont typeface="Wingdings" pitchFamily="2" charset="2"/>
              <a:buChar char="Ø"/>
            </a:pPr>
            <a:r>
              <a:rPr lang="pt-BR" sz="2800" dirty="0" smtClean="0"/>
              <a:t>Comer com frequência uma </a:t>
            </a:r>
            <a:r>
              <a:rPr lang="pt-BR" sz="2800" b="1" dirty="0" smtClean="0">
                <a:solidFill>
                  <a:srgbClr val="0000FF"/>
                </a:solidFill>
              </a:rPr>
              <a:t>variedade de alimentos</a:t>
            </a:r>
            <a:r>
              <a:rPr lang="pt-BR" sz="2800" dirty="0" smtClean="0"/>
              <a:t> de todos os grupos alimentares,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sz="2800" dirty="0" smtClean="0"/>
              <a:t>Fazer as </a:t>
            </a:r>
            <a:r>
              <a:rPr lang="pt-BR" sz="2800" b="1" dirty="0" smtClean="0">
                <a:solidFill>
                  <a:srgbClr val="0000FF"/>
                </a:solidFill>
              </a:rPr>
              <a:t>3 grandes refeições </a:t>
            </a:r>
            <a:r>
              <a:rPr lang="pt-BR" sz="2800" dirty="0" smtClean="0"/>
              <a:t>(café – almoço e jantar) + 2 ou 3 lanches nos intervalos</a:t>
            </a:r>
          </a:p>
          <a:p>
            <a:pPr marL="0" indent="0">
              <a:buFont typeface="Wingdings" pitchFamily="2" charset="2"/>
              <a:buChar char="Ø"/>
            </a:pPr>
            <a:r>
              <a:rPr lang="pt-BR" sz="2800" dirty="0" smtClean="0"/>
              <a:t>Ter muita atenção à </a:t>
            </a:r>
            <a:r>
              <a:rPr lang="pt-BR" sz="2800" b="1" dirty="0" smtClean="0">
                <a:solidFill>
                  <a:srgbClr val="0000FF"/>
                </a:solidFill>
              </a:rPr>
              <a:t>hidratação</a:t>
            </a:r>
            <a:endParaRPr lang="pt-BR" sz="2800" b="1" dirty="0">
              <a:solidFill>
                <a:srgbClr val="0000FF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69368" y="4828179"/>
            <a:ext cx="26574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842466"/>
            <a:ext cx="2705100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Resultado de imagem para idosos alimentação saudavel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5602" name="Picture 2" descr="Resultado de imagem para hidratação em idoso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924944"/>
            <a:ext cx="1893567" cy="159954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34216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Marcador de Posição de Conteúdo 5"/>
          <p:cNvSpPr txBox="1">
            <a:spLocks/>
          </p:cNvSpPr>
          <p:nvPr/>
        </p:nvSpPr>
        <p:spPr bwMode="auto">
          <a:xfrm>
            <a:off x="249113" y="2400250"/>
            <a:ext cx="8715375" cy="596702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pt-PT" sz="2800" dirty="0" smtClean="0"/>
              <a:t>FAZER </a:t>
            </a:r>
            <a:r>
              <a:rPr lang="pt-PT" sz="2800" b="1" dirty="0" smtClean="0">
                <a:solidFill>
                  <a:srgbClr val="0000FF"/>
                </a:solidFill>
              </a:rPr>
              <a:t>EXERCÍCIO FÍSICO </a:t>
            </a:r>
            <a:r>
              <a:rPr lang="pt-PT" sz="2800" dirty="0" smtClean="0"/>
              <a:t>DENTRO DAS SUAS LIMITAÇÕES</a:t>
            </a:r>
          </a:p>
          <a:p>
            <a:pPr algn="ctr">
              <a:spcBef>
                <a:spcPct val="20000"/>
              </a:spcBef>
            </a:pPr>
            <a:endParaRPr lang="pt-PT" sz="2800" dirty="0" smtClean="0"/>
          </a:p>
          <a:p>
            <a:pPr algn="ctr">
              <a:spcBef>
                <a:spcPct val="20000"/>
              </a:spcBef>
            </a:pPr>
            <a:endParaRPr lang="pt-PT" sz="2800" dirty="0" smtClean="0"/>
          </a:p>
          <a:p>
            <a:pPr algn="ctr">
              <a:spcBef>
                <a:spcPct val="20000"/>
              </a:spcBef>
            </a:pPr>
            <a:endParaRPr lang="pt-PT" sz="2800" dirty="0" smtClean="0"/>
          </a:p>
          <a:p>
            <a:pPr marL="0" indent="0" algn="ctr">
              <a:spcBef>
                <a:spcPct val="20000"/>
              </a:spcBef>
            </a:pPr>
            <a:endParaRPr lang="pt-PT" sz="2800" dirty="0" smtClean="0"/>
          </a:p>
          <a:p>
            <a:pPr algn="ctr">
              <a:spcBef>
                <a:spcPct val="20000"/>
              </a:spcBef>
            </a:pPr>
            <a:r>
              <a:rPr lang="pt-PT" sz="2800" dirty="0" smtClean="0"/>
              <a:t>                                      </a:t>
            </a:r>
            <a:endParaRPr lang="pt-PT" sz="2800" dirty="0"/>
          </a:p>
        </p:txBody>
      </p:sp>
      <p:pic>
        <p:nvPicPr>
          <p:cNvPr id="15363" name="Picture 9" descr="1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419128"/>
            <a:ext cx="17145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1643062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2" descr="Grandma.gif - (4K)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499248"/>
            <a:ext cx="14001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960140"/>
            <a:ext cx="250284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386" y="1052736"/>
            <a:ext cx="1882414" cy="1157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03104"/>
            <a:ext cx="176934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03104"/>
            <a:ext cx="1668461" cy="11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3968" y="2060848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858" y="3140968"/>
            <a:ext cx="1841500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691680" y="1628800"/>
            <a:ext cx="20970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Não fumar</a:t>
            </a:r>
            <a:endParaRPr lang="pt-BR" sz="3200" dirty="0"/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1050" y="1340768"/>
            <a:ext cx="25003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475656" y="5229200"/>
            <a:ext cx="43284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 smtClean="0"/>
              <a:t>Beber com moderação</a:t>
            </a:r>
            <a:endParaRPr lang="pt-BR" sz="3200" dirty="0"/>
          </a:p>
        </p:txBody>
      </p:sp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  <p:extLst>
      <p:ext uri="{BB962C8B-B14F-4D97-AF65-F5344CB8AC3E}">
        <p14:creationId xmlns:p14="http://schemas.microsoft.com/office/powerpoint/2010/main" xmlns="" val="35931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468313" y="1341438"/>
            <a:ext cx="8218487" cy="451167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PT" sz="43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+mn-cs"/>
              </a:rPr>
              <a:t>EXERCÍCIO</a:t>
            </a:r>
            <a:r>
              <a:rPr lang="pt-PT" sz="4300" dirty="0" smtClean="0">
                <a:latin typeface="Algerian" pitchFamily="82" charset="0"/>
                <a:cs typeface="+mn-cs"/>
              </a:rPr>
              <a:t>: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3200" dirty="0">
              <a:latin typeface="+mn-lt"/>
              <a:cs typeface="+mn-cs"/>
            </a:endParaRPr>
          </a:p>
          <a:p>
            <a:pPr marL="5400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dirty="0">
                <a:latin typeface="+mn-lt"/>
                <a:cs typeface="+mn-cs"/>
              </a:rPr>
              <a:t>Melhora o funcionamento corporal, diminuindo as perdas funcionais, favorecendo a </a:t>
            </a:r>
            <a:r>
              <a:rPr lang="pt-PT" sz="3200" b="1" dirty="0">
                <a:solidFill>
                  <a:srgbClr val="0000FF"/>
                </a:solidFill>
                <a:latin typeface="+mn-lt"/>
                <a:cs typeface="+mn-cs"/>
              </a:rPr>
              <a:t>autonomia e independência</a:t>
            </a:r>
          </a:p>
          <a:p>
            <a:pPr marL="5400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b="1" dirty="0">
                <a:solidFill>
                  <a:srgbClr val="0000FF"/>
                </a:solidFill>
                <a:latin typeface="+mn-lt"/>
                <a:cs typeface="+mn-cs"/>
              </a:rPr>
              <a:t>Reduz o risco de morte </a:t>
            </a:r>
            <a:r>
              <a:rPr lang="pt-PT" sz="3200" dirty="0">
                <a:latin typeface="+mn-lt"/>
                <a:cs typeface="+mn-cs"/>
              </a:rPr>
              <a:t>por doenças cardiovasculares</a:t>
            </a:r>
          </a:p>
          <a:p>
            <a:pPr marL="5400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dirty="0">
                <a:latin typeface="+mn-lt"/>
                <a:cs typeface="+mn-cs"/>
              </a:rPr>
              <a:t>Melhora o </a:t>
            </a:r>
            <a:r>
              <a:rPr lang="pt-PT" sz="3200" b="1" dirty="0">
                <a:solidFill>
                  <a:srgbClr val="0000FF"/>
                </a:solidFill>
                <a:latin typeface="+mn-lt"/>
                <a:cs typeface="+mn-cs"/>
              </a:rPr>
              <a:t>controle da pressão arterial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3200" dirty="0">
                <a:latin typeface="+mn-lt"/>
                <a:cs typeface="+mn-cs"/>
              </a:rPr>
              <a:t>                                         </a:t>
            </a:r>
          </a:p>
        </p:txBody>
      </p:sp>
      <p:sp>
        <p:nvSpPr>
          <p:cNvPr id="16387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b="1" dirty="0" smtClean="0">
                <a:solidFill>
                  <a:srgbClr val="0000FF"/>
                </a:solidFill>
              </a:rPr>
              <a:t>Mantém a densidade mineral óssea</a:t>
            </a:r>
            <a:r>
              <a:rPr lang="pt-PT" dirty="0" smtClean="0"/>
              <a:t>, com ossos e articulações mais saudáveis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a </a:t>
            </a:r>
            <a:r>
              <a:rPr lang="pt-PT" b="1" dirty="0" smtClean="0">
                <a:solidFill>
                  <a:srgbClr val="0000FF"/>
                </a:solidFill>
              </a:rPr>
              <a:t>postura e o equilíbrio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Contribui para o </a:t>
            </a:r>
            <a:r>
              <a:rPr lang="pt-PT" b="1" dirty="0" smtClean="0">
                <a:solidFill>
                  <a:srgbClr val="0000FF"/>
                </a:solidFill>
              </a:rPr>
              <a:t>controle do peso corporal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o </a:t>
            </a:r>
            <a:r>
              <a:rPr lang="pt-PT" b="1" dirty="0" smtClean="0">
                <a:solidFill>
                  <a:srgbClr val="0000FF"/>
                </a:solidFill>
              </a:rPr>
              <a:t>perfil lipídico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 </a:t>
            </a:r>
            <a:r>
              <a:rPr lang="pt-PT" b="1" dirty="0" smtClean="0">
                <a:solidFill>
                  <a:srgbClr val="0000FF"/>
                </a:solidFill>
              </a:rPr>
              <a:t>utilização da glicose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/>
              <a:t>                                      </a:t>
            </a:r>
          </a:p>
        </p:txBody>
      </p:sp>
      <p:sp>
        <p:nvSpPr>
          <p:cNvPr id="17411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1340768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EXERCÍCIO</a:t>
            </a:r>
            <a:r>
              <a:rPr lang="pt-PT" sz="4000" dirty="0" smtClean="0">
                <a:latin typeface="Algerian" pitchFamily="8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467544" y="2287413"/>
            <a:ext cx="8229600" cy="4525963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a </a:t>
            </a:r>
            <a:r>
              <a:rPr lang="pt-PT" b="1" dirty="0" smtClean="0">
                <a:solidFill>
                  <a:srgbClr val="0000FF"/>
                </a:solidFill>
              </a:rPr>
              <a:t>circulação venosa periférica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a </a:t>
            </a:r>
            <a:r>
              <a:rPr lang="pt-PT" b="1" dirty="0" smtClean="0">
                <a:solidFill>
                  <a:srgbClr val="0000FF"/>
                </a:solidFill>
              </a:rPr>
              <a:t>função intestinal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de </a:t>
            </a:r>
            <a:r>
              <a:rPr lang="pt-PT" b="1" dirty="0" smtClean="0">
                <a:solidFill>
                  <a:srgbClr val="0000FF"/>
                </a:solidFill>
              </a:rPr>
              <a:t>quadros nefrálgicos </a:t>
            </a:r>
            <a:r>
              <a:rPr lang="pt-PT" dirty="0" smtClean="0"/>
              <a:t>(dor)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a </a:t>
            </a:r>
            <a:r>
              <a:rPr lang="pt-PT" b="1" dirty="0" smtClean="0">
                <a:solidFill>
                  <a:srgbClr val="0000FF"/>
                </a:solidFill>
              </a:rPr>
              <a:t>resposta imunológica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Melhora a </a:t>
            </a:r>
            <a:r>
              <a:rPr lang="pt-PT" b="1" dirty="0" smtClean="0">
                <a:solidFill>
                  <a:srgbClr val="0000FF"/>
                </a:solidFill>
              </a:rPr>
              <a:t>qualidade do sono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sz="1400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endParaRPr lang="pt-PT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/>
              <a:t>                               </a:t>
            </a:r>
          </a:p>
        </p:txBody>
      </p:sp>
      <p:pic>
        <p:nvPicPr>
          <p:cNvPr id="18435" name="Picture 2" descr="http://1papacaio.com.br/modules/Imprima_pinte/gallery/datas/avos/avo_dancando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06838"/>
            <a:ext cx="2012256" cy="258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sp>
        <p:nvSpPr>
          <p:cNvPr id="5" name="Retângulo 4"/>
          <p:cNvSpPr/>
          <p:nvPr/>
        </p:nvSpPr>
        <p:spPr>
          <a:xfrm>
            <a:off x="971600" y="1340768"/>
            <a:ext cx="41044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PT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EXERCÍCIO</a:t>
            </a:r>
            <a:r>
              <a:rPr lang="pt-PT" sz="4000" dirty="0" smtClean="0">
                <a:latin typeface="Algerian" pitchFamily="82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Marcador de Posição de Conteúdo 7"/>
          <p:cNvSpPr txBox="1">
            <a:spLocks/>
          </p:cNvSpPr>
          <p:nvPr/>
        </p:nvSpPr>
        <p:spPr bwMode="auto">
          <a:xfrm>
            <a:off x="395288" y="2122512"/>
            <a:ext cx="8229600" cy="116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PT" sz="3200" dirty="0"/>
              <a:t>Ir ao médico regularmente e tomar a medicação prescrita</a:t>
            </a:r>
          </a:p>
        </p:txBody>
      </p:sp>
      <p:pic>
        <p:nvPicPr>
          <p:cNvPr id="19459" name="Picture 30" descr="asb-schweste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71416"/>
            <a:ext cx="25781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26" descr="sebesz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764704"/>
            <a:ext cx="18669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A maturidade é a arte de saber envelhecer</a:t>
            </a:r>
            <a:endParaRPr lang="pt-BR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Ficar “velho” significa: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EXPERIÊNCIA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CONHECIMENTO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HISTÓRIA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SABEDORIA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VALOR CULTURAL</a:t>
            </a:r>
            <a:endParaRPr lang="pt-B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5148064" y="2780928"/>
            <a:ext cx="3441700" cy="2473325"/>
          </a:xfrm>
          <a:prstGeom prst="rect">
            <a:avLst/>
          </a:prstGeom>
          <a:ln/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Marcador de Posição de Conteúdo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52988"/>
          </a:xfrm>
        </p:spPr>
        <p:txBody>
          <a:bodyPr/>
          <a:lstStyle/>
          <a:p>
            <a:r>
              <a:rPr lang="pt-PT" dirty="0" smtClean="0"/>
              <a:t>Famílias – visitem sempre que puderem. O contato familiar  e dos amigos é essencial à saúde psicológica do idoso. </a:t>
            </a:r>
          </a:p>
          <a:p>
            <a:r>
              <a:rPr lang="pt-PT" dirty="0" smtClean="0"/>
              <a:t>Usufruam de todos os momentos de lazer e de interação disponíveis.</a:t>
            </a:r>
          </a:p>
          <a:p>
            <a:endParaRPr lang="pt-PT" dirty="0" smtClean="0"/>
          </a:p>
          <a:p>
            <a:pPr>
              <a:buFont typeface="Wingdings" pitchFamily="2" charset="2"/>
              <a:buNone/>
            </a:pPr>
            <a:r>
              <a:rPr lang="pt-PT" sz="1400" dirty="0" smtClean="0">
                <a:latin typeface="Arial" charset="0"/>
                <a:cs typeface="Arial" charset="0"/>
              </a:rPr>
              <a:t>                                                                                                     </a:t>
            </a:r>
          </a:p>
          <a:p>
            <a:pPr>
              <a:buFont typeface="Wingdings" pitchFamily="2" charset="2"/>
              <a:buNone/>
            </a:pPr>
            <a:endParaRPr lang="pt-PT" sz="1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pt-PT" sz="1400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r>
              <a:rPr lang="pt-PT" sz="1400" dirty="0" smtClean="0">
                <a:latin typeface="Arial" charset="0"/>
                <a:cs typeface="Arial" charset="0"/>
              </a:rPr>
              <a:t>							</a:t>
            </a:r>
          </a:p>
        </p:txBody>
      </p:sp>
      <p:sp>
        <p:nvSpPr>
          <p:cNvPr id="20483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  <p:pic>
        <p:nvPicPr>
          <p:cNvPr id="20484" name="Picture 2" descr="https://encrypted-tbn3.gstatic.com/images?q=tbn:ANd9GcRpITp2DB_TjgM0V83kD478Rm2rDgrg8cwL1tSbA62j3bjIQ1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4799013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https://encrypted-tbn1.gstatic.com/images?q=tbn:ANd9GcS6p3lTKHGmsgeXlArmkwLA_dCaXMQ1DqLBNUwrF8HehKIE3qq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9050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http://www.portaldafamilia.org/images/grandparents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9275"/>
            <a:ext cx="144145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1" y="1268760"/>
            <a:ext cx="6552729" cy="78296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manter relações afetivas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As relaçoes sociais são fundamentais para compartilhar a vida, pois amizade fiel – família e todos aqueles que amamos, são um refúgio seguro</a:t>
            </a:r>
            <a:endParaRPr lang="pt-BR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376738"/>
            <a:ext cx="241935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376738"/>
            <a:ext cx="177165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281488"/>
            <a:ext cx="28956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588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falamamae.com/wp-content/uploads/avo-292x3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2700" y="2852738"/>
            <a:ext cx="27813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Marcador de Posição de Conteúdo 2"/>
          <p:cNvSpPr txBox="1">
            <a:spLocks/>
          </p:cNvSpPr>
          <p:nvPr/>
        </p:nvSpPr>
        <p:spPr bwMode="auto">
          <a:xfrm>
            <a:off x="428625" y="1571625"/>
            <a:ext cx="8229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PT" sz="3200"/>
              <a:t>No que se refere a um bem-estar psíquico: Participem em todas as atividades de grupo. Evita a solidão, a tristeza, a depressão, o sentimento de inutilidade…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pt-PT" sz="3200"/>
              <a:t>Promove o bem-estar e a auto-estima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pt-PT" sz="3200"/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pt-PT" sz="3200"/>
              <a:t>						</a:t>
            </a:r>
          </a:p>
        </p:txBody>
      </p:sp>
      <p:pic>
        <p:nvPicPr>
          <p:cNvPr id="21508" name="Picture 5" descr="C:\Documents and Settings\Maria\Ambiente de trabalho\turtle_e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724400"/>
            <a:ext cx="1290637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4000" b="1" dirty="0" smtClean="0">
                <a:solidFill>
                  <a:srgbClr val="0000FF"/>
                </a:solidFill>
              </a:rPr>
              <a:t>Evite o estresse !!</a:t>
            </a:r>
          </a:p>
          <a:p>
            <a:r>
              <a:rPr lang="pt-BR" dirty="0" smtClean="0"/>
              <a:t>O estresse pode causar ou agravar muitas doenças</a:t>
            </a:r>
            <a:endParaRPr lang="pt-BR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4872" y="371703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7280" y="3836094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1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pt-PT" dirty="0" smtClean="0"/>
              <a:t>Para a sua saúde psíquica é  também importante </a:t>
            </a:r>
            <a:r>
              <a:rPr lang="pt-PT" b="1" dirty="0" smtClean="0">
                <a:solidFill>
                  <a:srgbClr val="0000FF"/>
                </a:solidFill>
              </a:rPr>
              <a:t>estabelecer novos objetivos</a:t>
            </a:r>
            <a:r>
              <a:rPr lang="pt-PT" dirty="0" smtClean="0"/>
              <a:t>. A vida ainda não acabou…</a:t>
            </a:r>
          </a:p>
          <a:p>
            <a:r>
              <a:rPr lang="pt-PT" dirty="0" smtClean="0"/>
              <a:t>Permita-se </a:t>
            </a:r>
            <a:r>
              <a:rPr lang="pt-PT" b="1" dirty="0" smtClean="0">
                <a:solidFill>
                  <a:srgbClr val="0000FF"/>
                </a:solidFill>
              </a:rPr>
              <a:t>continuar a viver</a:t>
            </a:r>
            <a:r>
              <a:rPr lang="pt-PT" dirty="0" smtClean="0"/>
              <a:t>: cursos de jardinagem, artes manuais, culinária… mais a estimulação cognitiva, o coral, os jogos, toda a terapia ocupacional são imprescindíveis para que continuem </a:t>
            </a:r>
            <a:r>
              <a:rPr lang="pt-PT" b="1" dirty="0" smtClean="0">
                <a:solidFill>
                  <a:srgbClr val="0000FF"/>
                </a:solidFill>
              </a:rPr>
              <a:t>ATIVOS</a:t>
            </a:r>
          </a:p>
          <a:p>
            <a:endParaRPr lang="pt-PT" dirty="0" smtClean="0"/>
          </a:p>
          <a:p>
            <a:pPr lvl="4">
              <a:buFont typeface="Wingdings" pitchFamily="2" charset="2"/>
              <a:buNone/>
            </a:pPr>
            <a:endParaRPr lang="pt-PT" dirty="0" smtClean="0"/>
          </a:p>
          <a:p>
            <a:endParaRPr lang="pt-PT" dirty="0" smtClean="0"/>
          </a:p>
          <a:p>
            <a:endParaRPr lang="pt-PT" dirty="0" smtClean="0"/>
          </a:p>
        </p:txBody>
      </p:sp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3" y="1052736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ter boas noites de sono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1357611"/>
          </a:xfrm>
        </p:spPr>
        <p:txBody>
          <a:bodyPr/>
          <a:lstStyle/>
          <a:p>
            <a:pPr marL="0" indent="0" algn="ctr">
              <a:buNone/>
            </a:pPr>
            <a:r>
              <a:rPr lang="pt-BR" dirty="0" smtClean="0"/>
              <a:t>A qualidade do sono interfere muito na vida diária – é o descanso do corpo e da mente</a:t>
            </a:r>
            <a:endParaRPr lang="pt-BR" dirty="0"/>
          </a:p>
        </p:txBody>
      </p:sp>
      <p:sp>
        <p:nvSpPr>
          <p:cNvPr id="4" name="AutoShape 2" descr="Resultado de imagem para idosos ter boas noites de sono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93305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528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63" y="1340768"/>
            <a:ext cx="8229600" cy="1008112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rgbClr val="0000FF"/>
                </a:solidFill>
              </a:rPr>
              <a:t/>
            </a:r>
            <a:br>
              <a:rPr lang="pt-BR" b="1" dirty="0" smtClean="0">
                <a:solidFill>
                  <a:srgbClr val="0000FF"/>
                </a:solidFill>
              </a:rPr>
            </a:br>
            <a:r>
              <a:rPr lang="pt-BR" b="1" dirty="0" smtClean="0">
                <a:solidFill>
                  <a:srgbClr val="0000FF"/>
                </a:solidFill>
              </a:rPr>
              <a:t>momentos de lazer</a:t>
            </a:r>
            <a:br>
              <a:rPr lang="pt-BR" b="1" dirty="0" smtClean="0">
                <a:solidFill>
                  <a:srgbClr val="0000FF"/>
                </a:solidFill>
              </a:rPr>
            </a:b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59421"/>
            <a:ext cx="8229600" cy="4525963"/>
          </a:xfrm>
        </p:spPr>
        <p:txBody>
          <a:bodyPr/>
          <a:lstStyle/>
          <a:p>
            <a:r>
              <a:rPr lang="pt-BR" dirty="0" smtClean="0"/>
              <a:t>Utilize seu tempo dedicando-se a uma atividade que você goste (ir ao shopping, jogar com amigos ou </a:t>
            </a:r>
            <a:r>
              <a:rPr lang="pt-BR" dirty="0" err="1" smtClean="0"/>
              <a:t>famÍlia</a:t>
            </a:r>
            <a:r>
              <a:rPr lang="pt-BR" dirty="0" smtClean="0"/>
              <a:t>, passear, enconcontrar novas pessoas, viajar, praticar um esporte, dançar....)</a:t>
            </a:r>
            <a:endParaRPr lang="pt-BR" dirty="0"/>
          </a:p>
        </p:txBody>
      </p:sp>
      <p:sp>
        <p:nvSpPr>
          <p:cNvPr id="6" name="AutoShape 2" descr="Resultado de imagem para idosos e momentos de lazer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4854301"/>
            <a:ext cx="280035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 descr="Resultado de imagem para idosos e momentos de lazer"/>
          <p:cNvSpPr>
            <a:spLocks noChangeAspect="1" noChangeArrowheads="1"/>
          </p:cNvSpPr>
          <p:nvPr/>
        </p:nvSpPr>
        <p:spPr bwMode="auto">
          <a:xfrm>
            <a:off x="2968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820964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750619"/>
            <a:ext cx="255270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AutoShape 9" descr="Resultado de imagem para idosos e momentos de lazer"/>
          <p:cNvSpPr>
            <a:spLocks noChangeAspect="1" noChangeArrowheads="1"/>
          </p:cNvSpPr>
          <p:nvPr/>
        </p:nvSpPr>
        <p:spPr bwMode="auto">
          <a:xfrm>
            <a:off x="4492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6330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0272" y="764704"/>
            <a:ext cx="1968127" cy="147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594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926976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exercitar a memória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9"/>
            <a:ext cx="8229600" cy="2592288"/>
          </a:xfrm>
        </p:spPr>
        <p:txBody>
          <a:bodyPr/>
          <a:lstStyle/>
          <a:p>
            <a:endParaRPr lang="pt-BR" dirty="0" smtClean="0"/>
          </a:p>
          <a:p>
            <a:r>
              <a:rPr lang="pt-BR" dirty="0" smtClean="0"/>
              <a:t>Atividades como a leitura e assistir filmes ajudam a manter a mente em ação (palavras cruzadas, escrever, digitar no computador ou no celular)</a:t>
            </a:r>
            <a:endParaRPr lang="pt-BR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49664"/>
            <a:ext cx="3264793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Resultado de imagem para idosos exercitar a memoria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776" y="3339827"/>
            <a:ext cx="31337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5427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071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05880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desenvolver a espiritualidade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7413"/>
            <a:ext cx="8686800" cy="4525963"/>
          </a:xfrm>
        </p:spPr>
        <p:txBody>
          <a:bodyPr/>
          <a:lstStyle/>
          <a:p>
            <a:pPr marL="0" indent="0">
              <a:buNone/>
            </a:pPr>
            <a:r>
              <a:rPr lang="pt-BR" sz="3000" dirty="0" smtClean="0"/>
              <a:t>Ajuda a lidar melhor com os sentimentos e emoções</a:t>
            </a:r>
            <a:endParaRPr lang="pt-BR" sz="3000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250" y="3424637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9219" y="4500962"/>
            <a:ext cx="32861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82344" y="3424637"/>
            <a:ext cx="22860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300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229600" cy="1143000"/>
          </a:xfrm>
        </p:spPr>
        <p:txBody>
          <a:bodyPr/>
          <a:lstStyle/>
          <a:p>
            <a:r>
              <a:rPr lang="pt-BR" b="1" dirty="0" smtClean="0">
                <a:solidFill>
                  <a:srgbClr val="0000FF"/>
                </a:solidFill>
              </a:rPr>
              <a:t>manter o bom humor</a:t>
            </a:r>
            <a:endParaRPr lang="pt-BR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43142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Dê gargalhadas</a:t>
            </a:r>
            <a:endParaRPr lang="pt-B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06726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53072"/>
            <a:ext cx="2790825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26048"/>
            <a:ext cx="29622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 bwMode="auto">
          <a:xfrm>
            <a:off x="457200" y="44450"/>
            <a:ext cx="8229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  <a:endParaRPr lang="pt-BR" dirty="0" smtClean="0">
              <a:solidFill>
                <a:srgbClr val="C0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96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6" descr="http://www.grupoterceiraidade.com.br/pictures/conteudo/grupoterceiraidade-conteudo-14-12-13-10-22-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717032"/>
            <a:ext cx="1873250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A preparação para a velhice ocorre ao longo da vida</a:t>
            </a:r>
            <a:endParaRPr lang="pt-BR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4848" y="1700337"/>
            <a:ext cx="8229600" cy="4825007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3100" dirty="0" smtClean="0">
                <a:solidFill>
                  <a:srgbClr val="0000FF"/>
                </a:solidFill>
              </a:rPr>
              <a:t>O envelhecimento está associado às seguintes mudanças: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3100" dirty="0" smtClean="0">
              <a:solidFill>
                <a:srgbClr val="0000FF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Rugas, cabelo branco, corpo encurvado, diminuição da mobilidade e da visão, doenças diversas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PSICOSSOCIAIS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Afetivas e cognitivas, fim da atividade profissional, afastamento social</a:t>
            </a:r>
            <a:endParaRPr lang="pt-BR" dirty="0"/>
          </a:p>
        </p:txBody>
      </p:sp>
      <p:pic>
        <p:nvPicPr>
          <p:cNvPr id="84996" name="Picture 4" descr="http://imagem.band.com.br/f_1949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191744" cy="14401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2268538"/>
            <a:ext cx="4835525" cy="339248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Autônomos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Ativos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Aprendendo                                  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Wingdings" pitchFamily="2" charset="2"/>
              <a:buNone/>
              <a:defRPr/>
            </a:pPr>
            <a:endParaRPr lang="pt-PT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pic>
        <p:nvPicPr>
          <p:cNvPr id="23556" name="Picture 22" descr="oldie0002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15144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C:\Documents and Settings\Maria\Ambiente de trabalho\bike-03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644900"/>
            <a:ext cx="12858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C:\Documents and Settings\Maria\Ambiente de trabalho\school16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75" y="4357688"/>
            <a:ext cx="1357313" cy="196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2" descr="http://www.mensagensvirtuais.com.br/login2/richedit/upload/2k4938aa6603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700213"/>
            <a:ext cx="18288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ENVELHECER COM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 que faz uma pessoa viver alem dos 65 anos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15405"/>
            <a:ext cx="8229600" cy="4525963"/>
          </a:xfrm>
        </p:spPr>
        <p:txBody>
          <a:bodyPr/>
          <a:lstStyle/>
          <a:p>
            <a:r>
              <a:rPr lang="pt-BR" dirty="0" smtClean="0"/>
              <a:t>53% - estilo de vida</a:t>
            </a:r>
          </a:p>
          <a:p>
            <a:r>
              <a:rPr lang="pt-BR" dirty="0" smtClean="0"/>
              <a:t>20% - meio ambiente</a:t>
            </a:r>
          </a:p>
          <a:p>
            <a:r>
              <a:rPr lang="pt-BR" dirty="0" smtClean="0"/>
              <a:t>17% - genética</a:t>
            </a:r>
          </a:p>
          <a:p>
            <a:r>
              <a:rPr lang="pt-BR" dirty="0" smtClean="0"/>
              <a:t>10% - assistência médica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5732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4513" y="1021035"/>
            <a:ext cx="5514975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79512" y="0"/>
            <a:ext cx="5832475" cy="1038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Resumindo ....</a:t>
            </a:r>
            <a:endParaRPr lang="pt-B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ço Reservado para Conteúdo 2"/>
          <p:cNvSpPr>
            <a:spLocks noGrp="1"/>
          </p:cNvSpPr>
          <p:nvPr>
            <p:ph idx="1"/>
          </p:nvPr>
        </p:nvSpPr>
        <p:spPr>
          <a:xfrm>
            <a:off x="323850" y="188913"/>
            <a:ext cx="8229600" cy="6453187"/>
          </a:xfrm>
        </p:spPr>
        <p:txBody>
          <a:bodyPr/>
          <a:lstStyle/>
          <a:p>
            <a:r>
              <a:rPr lang="pt-BR" sz="2400" i="1" smtClean="0">
                <a:latin typeface="Monotype Corsiva" pitchFamily="66" charset="0"/>
              </a:rPr>
              <a:t>Tenho consciência de ser autêntica e procuro superar todos os dias minha própria personalidade, despedaçando dentro de mim tudo que é velho e morto, pois lutar é a palavra vibrante que levanta os fracos e determina os fortes.</a:t>
            </a:r>
          </a:p>
          <a:p>
            <a:r>
              <a:rPr lang="pt-BR" sz="2400" i="1" smtClean="0">
                <a:latin typeface="Monotype Corsiva" pitchFamily="66" charset="0"/>
              </a:rPr>
              <a:t>O importante é semear, produzir milhões de sorrisos de solidariedade e amizade. </a:t>
            </a:r>
          </a:p>
          <a:p>
            <a:r>
              <a:rPr lang="pt-BR" sz="2400" i="1" smtClean="0">
                <a:latin typeface="Monotype Corsiva" pitchFamily="66" charset="0"/>
              </a:rPr>
              <a:t>Procuro semear otimismo e plantar sementes de paz e justiça. </a:t>
            </a:r>
          </a:p>
          <a:p>
            <a:r>
              <a:rPr lang="pt-BR" sz="2400" i="1" smtClean="0">
                <a:latin typeface="Monotype Corsiva" pitchFamily="66" charset="0"/>
              </a:rPr>
              <a:t>Digo o que penso, com esperança.</a:t>
            </a:r>
          </a:p>
          <a:p>
            <a:r>
              <a:rPr lang="pt-BR" sz="2400" i="1" smtClean="0">
                <a:latin typeface="Monotype Corsiva" pitchFamily="66" charset="0"/>
              </a:rPr>
              <a:t>Penso no que faço, com fé. </a:t>
            </a:r>
          </a:p>
          <a:p>
            <a:r>
              <a:rPr lang="pt-BR" sz="2400" i="1" smtClean="0">
                <a:latin typeface="Monotype Corsiva" pitchFamily="66" charset="0"/>
              </a:rPr>
              <a:t>Faço o que devo fazer, com amor. </a:t>
            </a:r>
          </a:p>
          <a:p>
            <a:r>
              <a:rPr lang="pt-BR" sz="2400" i="1" smtClean="0">
                <a:latin typeface="Monotype Corsiva" pitchFamily="66" charset="0"/>
              </a:rPr>
              <a:t>Eu me esforço para ser cada dia melhor, pois bondade também se aprende.</a:t>
            </a:r>
          </a:p>
          <a:p>
            <a:r>
              <a:rPr lang="pt-BR" sz="2400" i="1" smtClean="0">
                <a:latin typeface="Monotype Corsiva" pitchFamily="66" charset="0"/>
              </a:rPr>
              <a:t>Mesmo quando tudo parece desabar, cabe a mim decidir entre rir ou chorar, ir ou ficar, desistir ou lutar; </a:t>
            </a:r>
          </a:p>
          <a:p>
            <a:r>
              <a:rPr lang="pt-BR" sz="2400" i="1" smtClean="0">
                <a:latin typeface="Monotype Corsiva" pitchFamily="66" charset="0"/>
              </a:rPr>
              <a:t>porque descobri, no caminho incerto da vida, que o mais importante é o decidir.                                           </a:t>
            </a:r>
          </a:p>
          <a:p>
            <a:endParaRPr lang="pt-BR" sz="2400" smtClean="0">
              <a:latin typeface="Monotype Corsiva" pitchFamily="66" charset="0"/>
            </a:endParaRPr>
          </a:p>
        </p:txBody>
      </p:sp>
      <p:grpSp>
        <p:nvGrpSpPr>
          <p:cNvPr id="2" name="Grupo 5"/>
          <p:cNvGrpSpPr>
            <a:grpSpLocks/>
          </p:cNvGrpSpPr>
          <p:nvPr/>
        </p:nvGrpSpPr>
        <p:grpSpPr bwMode="auto">
          <a:xfrm>
            <a:off x="406400" y="0"/>
            <a:ext cx="8053388" cy="6669088"/>
            <a:chOff x="437628" y="0"/>
            <a:chExt cx="8054781" cy="6669360"/>
          </a:xfrm>
        </p:grpSpPr>
        <p:pic>
          <p:nvPicPr>
            <p:cNvPr id="3076" name="Picture 2" descr="10003353_839014882779479_711371063_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628" y="0"/>
              <a:ext cx="8054781" cy="6669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7" name="Retângulo 4"/>
            <p:cNvSpPr>
              <a:spLocks noChangeArrowheads="1"/>
            </p:cNvSpPr>
            <p:nvPr/>
          </p:nvSpPr>
          <p:spPr bwMode="auto">
            <a:xfrm>
              <a:off x="6804248" y="6021288"/>
              <a:ext cx="14847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b="1" i="1">
                  <a:solidFill>
                    <a:schemeClr val="bg1"/>
                  </a:solidFill>
                  <a:latin typeface="Calibri" pitchFamily="34" charset="0"/>
                </a:rPr>
                <a:t>Cora Coralina</a:t>
              </a:r>
              <a:endParaRPr lang="pt-BR" b="1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6034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 txBox="1">
            <a:spLocks/>
          </p:cNvSpPr>
          <p:nvPr/>
        </p:nvSpPr>
        <p:spPr>
          <a:xfrm>
            <a:off x="457200" y="2293938"/>
            <a:ext cx="8229600" cy="444817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sz="4800" dirty="0">
                <a:latin typeface="+mn-lt"/>
                <a:cs typeface="+mn-cs"/>
              </a:rPr>
              <a:t>Aproveitem bem a idade da </a:t>
            </a:r>
            <a:r>
              <a:rPr lang="pt-PT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SABEDORIA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48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PT" dirty="0">
                <a:latin typeface="Arial" pitchFamily="34" charset="0"/>
                <a:cs typeface="Arial" pitchFamily="34" charset="0"/>
              </a:rPr>
              <a:t>                                                           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dirty="0">
              <a:latin typeface="Arial" pitchFamily="34" charset="0"/>
              <a:cs typeface="Arial" pitchFamily="34" charset="0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pt-PT" sz="4800" dirty="0">
              <a:latin typeface="+mn-lt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619672" y="5085184"/>
            <a:ext cx="5832475" cy="10382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BR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arte de viver bem....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486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6012160" y="2636912"/>
            <a:ext cx="3131840" cy="1295400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“Na velhice ainda darão frutos, serão viçosos e florescentes”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Salmos 92. 14</a:t>
            </a:r>
          </a:p>
        </p:txBody>
      </p:sp>
      <p:pic>
        <p:nvPicPr>
          <p:cNvPr id="4" name="Imagem 3" descr="salmo-92-117226-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89040"/>
            <a:ext cx="225425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 descr="salmo9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865131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C:\Documents and Settings\Maria\Ambiente de trabalho\AddEmoticons04230 palma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9118" y="2932956"/>
            <a:ext cx="1160463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986956" y="2132856"/>
            <a:ext cx="30972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>
                <a:latin typeface="Monotype Corsiva" pitchFamily="66" charset="0"/>
              </a:rPr>
              <a:t>Grata pela atenção</a:t>
            </a: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2842493" y="4291856"/>
            <a:ext cx="32416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pt-BR">
                <a:hlinkClick r:id="rId3"/>
              </a:rPr>
              <a:t>leopoldinasa@hotmail.com</a:t>
            </a:r>
            <a:r>
              <a:rPr lang="pt-BR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Aprender a envelhecer...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Envelhecer... é um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acontecimento natural </a:t>
            </a:r>
            <a:r>
              <a:rPr lang="pt-BR" dirty="0" smtClean="0"/>
              <a:t>do ser humano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saber envelhecer o corpo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envelhecer a alma/espírito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viver o próprio tempo 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estar bem consigo mesmo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valorizar mais a qualidade </a:t>
            </a:r>
            <a:r>
              <a:rPr lang="pt-BR" dirty="0" smtClean="0"/>
              <a:t>que a quantidade das coisas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É a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sabedoria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de saber como viver sabiamente o cotidiano, o dia-a-dia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pt-PT" dirty="0" smtClean="0"/>
              <a:t>Envelhecer bem depende do </a:t>
            </a:r>
            <a:r>
              <a:rPr lang="pt-PT" b="1" dirty="0" smtClean="0">
                <a:solidFill>
                  <a:srgbClr val="0000FF"/>
                </a:solidFill>
              </a:rPr>
              <a:t>equilíbrio entre as limitações e as potencialidades</a:t>
            </a:r>
            <a:r>
              <a:rPr lang="pt-PT" dirty="0" smtClean="0"/>
              <a:t> de cada um.</a:t>
            </a:r>
          </a:p>
          <a:p>
            <a:pPr>
              <a:spcAft>
                <a:spcPts val="600"/>
              </a:spcAft>
            </a:pPr>
            <a:r>
              <a:rPr lang="pt-PT" dirty="0" smtClean="0"/>
              <a:t>É preciso </a:t>
            </a:r>
            <a:r>
              <a:rPr lang="pt-PT" b="1" dirty="0" smtClean="0">
                <a:solidFill>
                  <a:srgbClr val="0000FF"/>
                </a:solidFill>
              </a:rPr>
              <a:t>aceitar e compreender </a:t>
            </a:r>
            <a:r>
              <a:rPr lang="pt-PT" dirty="0" smtClean="0"/>
              <a:t>as mudanças sem nos prendermos ao que deixou de poder ser feito mas  ao que poderá ser feito.</a:t>
            </a:r>
          </a:p>
          <a:p>
            <a:pPr>
              <a:spcAft>
                <a:spcPts val="600"/>
              </a:spcAft>
            </a:pPr>
            <a:r>
              <a:rPr lang="pt-PT" dirty="0" smtClean="0"/>
              <a:t>Envelhecer é um processo normal envelheçamos, pois, com </a:t>
            </a:r>
            <a:r>
              <a:rPr lang="pt-PT" b="1" dirty="0" smtClean="0">
                <a:solidFill>
                  <a:srgbClr val="0000FF"/>
                </a:solidFill>
              </a:rPr>
              <a:t>qualidade de vida</a:t>
            </a:r>
            <a:r>
              <a:rPr lang="pt-PT" sz="1400" b="1" dirty="0" smtClean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pt-PT" sz="1400" dirty="0" smtClean="0">
                <a:latin typeface="Arial" charset="0"/>
                <a:cs typeface="Arial" charset="0"/>
              </a:rPr>
              <a:t>.                                                                                </a:t>
            </a:r>
          </a:p>
        </p:txBody>
      </p:sp>
      <p:sp>
        <p:nvSpPr>
          <p:cNvPr id="717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Aprender a envelhecer...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251520" y="332656"/>
            <a:ext cx="8569325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dirty="0" smtClean="0"/>
              <a:t>A qualidade de vida na Terceira Idade pode ser definida como a </a:t>
            </a:r>
            <a:r>
              <a:rPr lang="pt-PT" b="1" dirty="0" smtClean="0">
                <a:solidFill>
                  <a:srgbClr val="0000FF"/>
                </a:solidFill>
              </a:rPr>
              <a:t>manutenção da saúde em todos os aspectos da vida humana</a:t>
            </a:r>
            <a:r>
              <a:rPr lang="pt-PT" dirty="0" smtClean="0"/>
              <a:t>: físico, social, psíquico e espiritual 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PT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(Organização Mundial da Saúde, 1991)</a:t>
            </a:r>
          </a:p>
          <a:p>
            <a:pPr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PT" dirty="0" smtClean="0"/>
              <a:t>                                         </a:t>
            </a:r>
          </a:p>
        </p:txBody>
      </p:sp>
      <p:pic>
        <p:nvPicPr>
          <p:cNvPr id="9220" name="Picture 22" descr="aniorgan5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717032"/>
            <a:ext cx="952500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4" descr="aniorgan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0"/>
            <a:ext cx="1371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8" descr="brain1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6667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525962"/>
          </a:xfrm>
        </p:spPr>
        <p:txBody>
          <a:bodyPr rtlCol="0">
            <a:normAutofit/>
          </a:bodyPr>
          <a:lstStyle/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A arte de saber envelhecer é saber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ACEITAR</a:t>
            </a:r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dirty="0" smtClean="0"/>
              <a:t>a nova realidade do seu corpo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Se já não dá mais para correr na praia, dá para caminhar e manter o ritmo que o seu organismo permite</a:t>
            </a:r>
          </a:p>
          <a:p>
            <a:pPr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O importante é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PARAR</a:t>
            </a:r>
            <a:r>
              <a:rPr lang="pt-BR" dirty="0" smtClean="0"/>
              <a:t>! É estar ocupado. Sentir-se e manter-se </a:t>
            </a:r>
            <a:r>
              <a:rPr lang="pt-BR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VIVO</a:t>
            </a:r>
            <a:endParaRPr lang="pt-BR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5" descr="14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949825"/>
            <a:ext cx="14478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http://png.clipart.me/graphics/thumbs/971/happy-senior-couple_971865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ttp://thumbs.dreamstime.com/x/homem-idoso-que-pula-para-alegria-10393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913188"/>
            <a:ext cx="968375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rgbClr val="C00000"/>
                </a:solidFill>
                <a:latin typeface="Algerian" pitchFamily="82" charset="0"/>
              </a:rPr>
              <a:t>Ideias do senso comum ainda predominantes ...</a:t>
            </a:r>
            <a:endParaRPr lang="pt-BR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10244" name="CaixaDeTexto 4"/>
          <p:cNvSpPr txBox="1">
            <a:spLocks noChangeArrowheads="1"/>
          </p:cNvSpPr>
          <p:nvPr/>
        </p:nvSpPr>
        <p:spPr bwMode="auto">
          <a:xfrm>
            <a:off x="468313" y="1628775"/>
            <a:ext cx="8207375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200" dirty="0">
                <a:solidFill>
                  <a:srgbClr val="C00000"/>
                </a:solidFill>
                <a:latin typeface="Algerian" pitchFamily="82" charset="0"/>
              </a:rPr>
              <a:t>Negativas</a:t>
            </a:r>
            <a:r>
              <a:rPr lang="pt-BR" sz="3200" dirty="0"/>
              <a:t>:</a:t>
            </a:r>
          </a:p>
          <a:p>
            <a:pPr marL="216000"/>
            <a:r>
              <a:rPr lang="pt-BR" sz="3200" dirty="0"/>
              <a:t>Um peso para a sociedade</a:t>
            </a:r>
          </a:p>
          <a:p>
            <a:pPr marL="216000"/>
            <a:r>
              <a:rPr lang="pt-BR" sz="3200" dirty="0"/>
              <a:t>Já não serve para mais nada</a:t>
            </a:r>
          </a:p>
          <a:p>
            <a:pPr marL="216000"/>
            <a:r>
              <a:rPr lang="pt-BR" sz="3200" dirty="0"/>
              <a:t>Não aprende um ofício</a:t>
            </a:r>
          </a:p>
          <a:p>
            <a:endParaRPr lang="pt-BR" sz="3200" dirty="0"/>
          </a:p>
          <a:p>
            <a:r>
              <a:rPr lang="pt-BR" sz="3200" dirty="0">
                <a:solidFill>
                  <a:srgbClr val="C00000"/>
                </a:solidFill>
                <a:latin typeface="Algerian" pitchFamily="82" charset="0"/>
              </a:rPr>
              <a:t>Positivas</a:t>
            </a:r>
            <a:r>
              <a:rPr lang="pt-BR" sz="3200" dirty="0"/>
              <a:t>:</a:t>
            </a:r>
          </a:p>
          <a:p>
            <a:pPr marL="216000"/>
            <a:r>
              <a:rPr lang="pt-BR" sz="3200" dirty="0"/>
              <a:t>O estado de espírito é que conta </a:t>
            </a:r>
          </a:p>
          <a:p>
            <a:pPr marL="216000" algn="ctr"/>
            <a:r>
              <a:rPr lang="pt-BR" sz="3200" dirty="0"/>
              <a:t>(não é a idade)</a:t>
            </a:r>
          </a:p>
          <a:p>
            <a:pPr marL="216000"/>
            <a:r>
              <a:rPr lang="pt-BR" sz="3200" dirty="0"/>
              <a:t>Velhos não são trapos</a:t>
            </a:r>
          </a:p>
          <a:p>
            <a:pPr marL="216000"/>
            <a:r>
              <a:rPr lang="pt-BR" sz="3200" dirty="0"/>
              <a:t>Velhice = </a:t>
            </a:r>
            <a:r>
              <a:rPr lang="pt-BR" sz="3200" b="1" dirty="0">
                <a:solidFill>
                  <a:srgbClr val="0000FF"/>
                </a:solidFill>
              </a:rPr>
              <a:t>SABEDORIA e EXPERIÊNCIA </a:t>
            </a:r>
            <a:r>
              <a:rPr lang="pt-BR" sz="3200" dirty="0"/>
              <a:t>de vida</a:t>
            </a:r>
          </a:p>
        </p:txBody>
      </p:sp>
      <p:pic>
        <p:nvPicPr>
          <p:cNvPr id="10245" name="Picture 7" descr="P0000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700213"/>
            <a:ext cx="1122362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3240360"/>
          </a:xfrm>
        </p:spPr>
        <p:txBody>
          <a:bodyPr/>
          <a:lstStyle/>
          <a:p>
            <a:r>
              <a:rPr lang="pt-BR" dirty="0" smtClean="0"/>
              <a:t>A sociedade precisa desconstruir os mitos de concepção negativa da velhice</a:t>
            </a:r>
          </a:p>
          <a:p>
            <a:r>
              <a:rPr lang="pt-BR" dirty="0" smtClean="0"/>
              <a:t>A velhice é um </a:t>
            </a:r>
            <a:r>
              <a:rPr lang="pt-BR" b="1" dirty="0" smtClean="0">
                <a:solidFill>
                  <a:srgbClr val="0000FF"/>
                </a:solidFill>
              </a:rPr>
              <a:t>processo natural da vida </a:t>
            </a:r>
            <a:r>
              <a:rPr lang="pt-BR" dirty="0" smtClean="0"/>
              <a:t>do ser humano, unidirecional, universal e irreversível</a:t>
            </a:r>
          </a:p>
          <a:p>
            <a:r>
              <a:rPr lang="pt-BR" dirty="0" smtClean="0"/>
              <a:t>Que vai desde o nascimento até a morte</a:t>
            </a:r>
          </a:p>
        </p:txBody>
      </p:sp>
      <p:pic>
        <p:nvPicPr>
          <p:cNvPr id="11267" name="Picture 4" descr="http://us.123rf.com/450wm/suslo/suslo1312/suslo131200009/24256720-desenhos-animados-familiar-e-feliz-em-uma-data-para-o-casamento,-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0250" y="4365327"/>
            <a:ext cx="26717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ítulo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smtClean="0">
                <a:solidFill>
                  <a:srgbClr val="C00000"/>
                </a:solidFill>
                <a:latin typeface="Algerian" pitchFamily="82" charset="0"/>
              </a:rPr>
              <a:t>Aprender a envelhecer...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lestra idoso_itepi_out2015-modificada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palestra idoso_itepi_out2015-modificada</Template>
  <TotalTime>287</TotalTime>
  <Words>1176</Words>
  <Application>Microsoft Office PowerPoint</Application>
  <PresentationFormat>Apresentação na tela (4:3)</PresentationFormat>
  <Paragraphs>202</Paragraphs>
  <Slides>36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37" baseType="lpstr">
      <vt:lpstr>palestra idoso_itepi_out2015-modificada</vt:lpstr>
      <vt:lpstr>A arte de viver bem: Saúde e Nutrição no envelhecimento.....</vt:lpstr>
      <vt:lpstr>A maturidade é a arte de saber envelhecer</vt:lpstr>
      <vt:lpstr>A preparação para a velhice ocorre ao longo da vida</vt:lpstr>
      <vt:lpstr>Aprender a envelhecer...</vt:lpstr>
      <vt:lpstr>Aprender a envelhecer...</vt:lpstr>
      <vt:lpstr>Slide 6</vt:lpstr>
      <vt:lpstr>Slide 7</vt:lpstr>
      <vt:lpstr>Ideias do senso comum ainda predominantes ...</vt:lpstr>
      <vt:lpstr>Aprender a envelhecer...</vt:lpstr>
      <vt:lpstr>Nova ideologia – a terceira idade</vt:lpstr>
      <vt:lpstr>ENVELHECER COM SAÚDE</vt:lpstr>
      <vt:lpstr>ENVELHECER COM SAÚDE</vt:lpstr>
      <vt:lpstr>ALIMENTAÇÃO SAUDÁVEL</vt:lpstr>
      <vt:lpstr>ENVELHECER COM SAÚDE</vt:lpstr>
      <vt:lpstr>ENVELHECER COM SAÚDE</vt:lpstr>
      <vt:lpstr>ENVELHECER COM SAÚDE</vt:lpstr>
      <vt:lpstr>ENVELHECER COM SAÚDE</vt:lpstr>
      <vt:lpstr>ENVELHECER COM SAÚDE</vt:lpstr>
      <vt:lpstr>ENVELHECER COM SAÚDE</vt:lpstr>
      <vt:lpstr>ENVELHECER COM SAÚDE</vt:lpstr>
      <vt:lpstr>manter relações afetivas</vt:lpstr>
      <vt:lpstr>ENVELHECER COM SAÚDE</vt:lpstr>
      <vt:lpstr>Slide 23</vt:lpstr>
      <vt:lpstr>ENVELHECER COM SAÚDE</vt:lpstr>
      <vt:lpstr>ter boas noites de sono</vt:lpstr>
      <vt:lpstr> momentos de lazer </vt:lpstr>
      <vt:lpstr>exercitar a memória</vt:lpstr>
      <vt:lpstr>desenvolver a espiritualidade</vt:lpstr>
      <vt:lpstr>manter o bom humor</vt:lpstr>
      <vt:lpstr>ENVELHECER COM SAÚDE</vt:lpstr>
      <vt:lpstr>O que faz uma pessoa viver alem dos 65 anos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arte de viver bem....</dc:title>
  <dc:creator>Piclira</dc:creator>
  <cp:lastModifiedBy>Eventos</cp:lastModifiedBy>
  <cp:revision>15</cp:revision>
  <dcterms:created xsi:type="dcterms:W3CDTF">2017-04-05T05:25:17Z</dcterms:created>
  <dcterms:modified xsi:type="dcterms:W3CDTF">2017-04-26T14:52:36Z</dcterms:modified>
</cp:coreProperties>
</file>